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90" r:id="rId2"/>
    <p:sldId id="279" r:id="rId3"/>
    <p:sldId id="287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12" d="100"/>
          <a:sy n="112" d="100"/>
        </p:scale>
        <p:origin x="552" y="108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9/17/2024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9/17/2024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9/17/2024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9/17/2024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F88F-D282-46E7-A532-D19062D63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3C4A7-B684-484F-ACF7-25CBCBAC5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5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i="1" dirty="0"/>
              <a:t>“one another”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Romans 15:7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“Receive one another” – lit. “keep on accepting or receiving one another”</a:t>
            </a:r>
          </a:p>
          <a:p>
            <a:r>
              <a:rPr lang="en-US" dirty="0"/>
              <a:t>Romans 14:1 “Receive one who is weak in the faith…”</a:t>
            </a:r>
          </a:p>
          <a:p>
            <a:r>
              <a:rPr lang="en-US" dirty="0"/>
              <a:t>The Lord “received” believers when they were:</a:t>
            </a:r>
          </a:p>
          <a:p>
            <a:r>
              <a:rPr lang="en-US" dirty="0"/>
              <a:t>“powerless” – Romans 5:6 (lit. “weak”)</a:t>
            </a:r>
          </a:p>
          <a:p>
            <a:r>
              <a:rPr lang="en-US" dirty="0"/>
              <a:t>“ungodly” – Romans 5:6</a:t>
            </a:r>
          </a:p>
          <a:p>
            <a:r>
              <a:rPr lang="en-US" dirty="0"/>
              <a:t>“sinners” – Romans 5:8</a:t>
            </a:r>
          </a:p>
          <a:p>
            <a:r>
              <a:rPr lang="en-US" dirty="0"/>
              <a:t>“enemies” – Romans 5:10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Romans 15:7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proslambano</a:t>
            </a:r>
            <a:r>
              <a:rPr lang="en-US" sz="4400" dirty="0"/>
              <a:t> (π</a:t>
            </a:r>
            <a:r>
              <a:rPr lang="en-US" sz="4400" dirty="0" err="1"/>
              <a:t>ροσλ</a:t>
            </a:r>
            <a:r>
              <a:rPr lang="en-US" sz="4400" dirty="0"/>
              <a:t>αμβάνω, 4355) denotes “to take to oneself” (pros, “to”) or “to receive,” always in the middle voice, signifying a special interest on the part of the receiver, suggesting a welcome,”  Vine’s Expository Dictionary of New Testament Words</a:t>
            </a:r>
          </a:p>
        </p:txBody>
      </p:sp>
    </p:spTree>
    <p:extLst>
      <p:ext uri="{BB962C8B-B14F-4D97-AF65-F5344CB8AC3E}">
        <p14:creationId xmlns:p14="http://schemas.microsoft.com/office/powerpoint/2010/main" val="39101452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228600"/>
            <a:ext cx="10360501" cy="1219200"/>
          </a:xfrm>
        </p:spPr>
        <p:txBody>
          <a:bodyPr/>
          <a:lstStyle/>
          <a:p>
            <a:r>
              <a:rPr lang="en-US" sz="6600" dirty="0"/>
              <a:t>PHILIPPIANS 2:3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4902201"/>
          </a:xfrm>
        </p:spPr>
        <p:txBody>
          <a:bodyPr/>
          <a:lstStyle/>
          <a:p>
            <a:r>
              <a:rPr lang="en-US" dirty="0"/>
              <a:t>“Esteem one another” – “Nothing done out of selfish ambition”</a:t>
            </a:r>
          </a:p>
          <a:p>
            <a:r>
              <a:rPr lang="en-US" dirty="0"/>
              <a:t>Same word in Philippians 1:16  </a:t>
            </a:r>
            <a:r>
              <a:rPr lang="el-GR" dirty="0"/>
              <a:t>(ἐριθε</a:t>
            </a:r>
            <a:r>
              <a:rPr lang="en-US" dirty="0" err="1"/>
              <a:t>i</a:t>
            </a:r>
            <a:r>
              <a:rPr lang="el-GR" dirty="0"/>
              <a:t>α- </a:t>
            </a:r>
            <a:r>
              <a:rPr lang="en-US" dirty="0" err="1"/>
              <a:t>eritheian</a:t>
            </a:r>
            <a:r>
              <a:rPr lang="en-US" dirty="0"/>
              <a:t>) </a:t>
            </a:r>
          </a:p>
          <a:p>
            <a:r>
              <a:rPr lang="en-US" dirty="0"/>
              <a:t>Galatians 5:20,21 – Uses it to describe those who will NOT inherit the kingdom of God</a:t>
            </a:r>
          </a:p>
          <a:p>
            <a:r>
              <a:rPr lang="en-US" dirty="0"/>
              <a:t>“of the flesh and not the Spirit” – Romans 8:5</a:t>
            </a:r>
          </a:p>
          <a:p>
            <a:r>
              <a:rPr lang="en-US" dirty="0"/>
              <a:t>“Conceit” (Lit. “Vain conceit” – “empty glory”</a:t>
            </a:r>
          </a:p>
          <a:p>
            <a:r>
              <a:rPr lang="en-US" dirty="0"/>
              <a:t>Humility before God and man is a virtue every child of God needs to strive for</a:t>
            </a:r>
          </a:p>
          <a:p>
            <a:r>
              <a:rPr lang="en-US" dirty="0"/>
              <a:t>Romans 12:10 “in honor giving preference to one another”</a:t>
            </a:r>
          </a:p>
        </p:txBody>
      </p:sp>
    </p:spTree>
    <p:extLst>
      <p:ext uri="{BB962C8B-B14F-4D97-AF65-F5344CB8AC3E}">
        <p14:creationId xmlns:p14="http://schemas.microsoft.com/office/powerpoint/2010/main" val="4066799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228600"/>
            <a:ext cx="10360501" cy="1219200"/>
          </a:xfrm>
        </p:spPr>
        <p:txBody>
          <a:bodyPr/>
          <a:lstStyle/>
          <a:p>
            <a:r>
              <a:rPr lang="en-US" sz="6600" dirty="0"/>
              <a:t>Hebrews 10:24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4902201"/>
          </a:xfrm>
        </p:spPr>
        <p:txBody>
          <a:bodyPr>
            <a:normAutofit/>
          </a:bodyPr>
          <a:lstStyle/>
          <a:p>
            <a:r>
              <a:rPr lang="en-US" dirty="0"/>
              <a:t>“Consider one another” – Tender consideration &amp; concern for one another</a:t>
            </a:r>
          </a:p>
          <a:p>
            <a:r>
              <a:rPr lang="en-US" dirty="0"/>
              <a:t>Not in an effort to reproach one another, or to provoke to anger, but to provoke to love and good works</a:t>
            </a:r>
          </a:p>
          <a:p>
            <a:r>
              <a:rPr lang="en-US" dirty="0"/>
              <a:t>Calling on “one another” to love God and Christ more</a:t>
            </a:r>
          </a:p>
          <a:p>
            <a:r>
              <a:rPr lang="en-US" dirty="0"/>
              <a:t>To love duty and holiness more</a:t>
            </a:r>
          </a:p>
          <a:p>
            <a:r>
              <a:rPr lang="en-US" dirty="0"/>
              <a:t>To love their brethren in Christ more</a:t>
            </a:r>
          </a:p>
          <a:p>
            <a:r>
              <a:rPr lang="en-US" dirty="0"/>
              <a:t>“Love &amp; Good Works” -  Hebrews 10:25 “not forsaking the assembling of ourselves together…”</a:t>
            </a:r>
          </a:p>
        </p:txBody>
      </p:sp>
    </p:spTree>
    <p:extLst>
      <p:ext uri="{BB962C8B-B14F-4D97-AF65-F5344CB8AC3E}">
        <p14:creationId xmlns:p14="http://schemas.microsoft.com/office/powerpoint/2010/main" val="37941552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228600"/>
            <a:ext cx="10360501" cy="1219200"/>
          </a:xfrm>
        </p:spPr>
        <p:txBody>
          <a:bodyPr/>
          <a:lstStyle/>
          <a:p>
            <a:r>
              <a:rPr lang="en-US" sz="6600" dirty="0"/>
              <a:t>ROMANS 14:19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4902201"/>
          </a:xfrm>
        </p:spPr>
        <p:txBody>
          <a:bodyPr>
            <a:normAutofit/>
          </a:bodyPr>
          <a:lstStyle/>
          <a:p>
            <a:r>
              <a:rPr lang="en-US" sz="3200" dirty="0"/>
              <a:t>“Therefore let us pursue the things which make for peace and the things by which </a:t>
            </a:r>
            <a:r>
              <a:rPr lang="en-US" sz="3200" b="1" dirty="0"/>
              <a:t>one may edify another</a:t>
            </a:r>
            <a:r>
              <a:rPr lang="en-US" sz="3200" dirty="0"/>
              <a:t>.”</a:t>
            </a:r>
          </a:p>
          <a:p>
            <a:r>
              <a:rPr lang="en-US" sz="3200" dirty="0"/>
              <a:t>Lit. “Let us keep on pursuing” “the things of peace”</a:t>
            </a:r>
          </a:p>
          <a:p>
            <a:r>
              <a:rPr lang="en-US" sz="3200" dirty="0"/>
              <a:t>Lit. “the things of building up one another”  Romans 15:2</a:t>
            </a:r>
          </a:p>
          <a:p>
            <a:r>
              <a:rPr lang="en-US" sz="3200" dirty="0"/>
              <a:t>1 Thessalonians 5:11 “edify one another, just as you are doing”</a:t>
            </a:r>
          </a:p>
          <a:p>
            <a:r>
              <a:rPr lang="en-US" sz="3200" dirty="0"/>
              <a:t>To Paul FOOD and one’s personal convictions about it were not as important as the spiritual health of a fellow Christian and the work of God</a:t>
            </a:r>
          </a:p>
        </p:txBody>
      </p:sp>
    </p:spTree>
    <p:extLst>
      <p:ext uri="{BB962C8B-B14F-4D97-AF65-F5344CB8AC3E}">
        <p14:creationId xmlns:p14="http://schemas.microsoft.com/office/powerpoint/2010/main" val="3307443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228600"/>
            <a:ext cx="10360501" cy="1219200"/>
          </a:xfrm>
        </p:spPr>
        <p:txBody>
          <a:bodyPr/>
          <a:lstStyle/>
          <a:p>
            <a:r>
              <a:rPr lang="en-US" sz="6600" dirty="0"/>
              <a:t>Hebrews 3:13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5105400"/>
          </a:xfrm>
        </p:spPr>
        <p:txBody>
          <a:bodyPr>
            <a:noAutofit/>
          </a:bodyPr>
          <a:lstStyle/>
          <a:p>
            <a:r>
              <a:rPr lang="en-US" sz="3100" dirty="0"/>
              <a:t>“Exhort one another daily, while it is called ‘Today,’ lest any of you be hardened through the deceitfulness of sin.”</a:t>
            </a:r>
          </a:p>
          <a:p>
            <a:r>
              <a:rPr lang="en-US" sz="3100" dirty="0"/>
              <a:t>Exhortation still pertinent at the present time!</a:t>
            </a:r>
          </a:p>
          <a:p>
            <a:r>
              <a:rPr lang="en-US" sz="3100" dirty="0"/>
              <a:t>“it is called ‘Today’” – Psalm 95:7 “Today, if you will hear His voice:”</a:t>
            </a:r>
          </a:p>
          <a:p>
            <a:r>
              <a:rPr lang="en-US" sz="3100" dirty="0"/>
              <a:t>“While you still have opportunity”</a:t>
            </a:r>
          </a:p>
          <a:p>
            <a:r>
              <a:rPr lang="en-US" sz="3100" dirty="0"/>
              <a:t>We should be doing all the good we can to one another while we are together-</a:t>
            </a:r>
          </a:p>
          <a:p>
            <a:r>
              <a:rPr lang="en-US" sz="3100" dirty="0"/>
              <a:t>Which will be but a short &amp; uncertain time!</a:t>
            </a:r>
          </a:p>
        </p:txBody>
      </p:sp>
    </p:spTree>
    <p:extLst>
      <p:ext uri="{BB962C8B-B14F-4D97-AF65-F5344CB8AC3E}">
        <p14:creationId xmlns:p14="http://schemas.microsoft.com/office/powerpoint/2010/main" val="13233309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47743" y="-76200"/>
            <a:ext cx="10360501" cy="1219200"/>
          </a:xfrm>
        </p:spPr>
        <p:txBody>
          <a:bodyPr/>
          <a:lstStyle/>
          <a:p>
            <a:r>
              <a:rPr lang="en-US" sz="6600" dirty="0"/>
              <a:t>Romans 15:14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47743" y="990600"/>
            <a:ext cx="10360501" cy="5334000"/>
          </a:xfrm>
        </p:spPr>
        <p:txBody>
          <a:bodyPr>
            <a:noAutofit/>
          </a:bodyPr>
          <a:lstStyle/>
          <a:p>
            <a:r>
              <a:rPr lang="en-US" sz="2900" dirty="0"/>
              <a:t>“able also to admonish one another.”</a:t>
            </a:r>
          </a:p>
          <a:p>
            <a:r>
              <a:rPr lang="en-US" sz="2900" dirty="0"/>
              <a:t>Paul demonstrated his ability to be straightforward, blunt, and forceful!</a:t>
            </a:r>
          </a:p>
          <a:p>
            <a:r>
              <a:rPr lang="en-US" sz="2900" dirty="0"/>
              <a:t>“I myself am confident” (perf. Tense, “I stand convinced”</a:t>
            </a:r>
          </a:p>
          <a:p>
            <a:r>
              <a:rPr lang="en-US" sz="2900" dirty="0"/>
              <a:t>Romans 8:38 “For I am persuaded…”</a:t>
            </a:r>
          </a:p>
          <a:p>
            <a:r>
              <a:rPr lang="en-US" sz="2900" dirty="0"/>
              <a:t>“my brothers, that you yourselves are full of goodness, complete in knowledge (“having been filled with all knowledge”)</a:t>
            </a:r>
          </a:p>
          <a:p>
            <a:r>
              <a:rPr lang="en-US" sz="2900" dirty="0"/>
              <a:t>“and competent” (lit. “being able”)</a:t>
            </a:r>
          </a:p>
          <a:p>
            <a:r>
              <a:rPr lang="en-US" sz="2900" dirty="0"/>
              <a:t>“to instruct” (“to counsel, admonish”  Colossians 3:16)</a:t>
            </a:r>
          </a:p>
        </p:txBody>
      </p:sp>
    </p:spTree>
    <p:extLst>
      <p:ext uri="{BB962C8B-B14F-4D97-AF65-F5344CB8AC3E}">
        <p14:creationId xmlns:p14="http://schemas.microsoft.com/office/powerpoint/2010/main" val="117954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47743" y="-76200"/>
            <a:ext cx="10360501" cy="1219200"/>
          </a:xfrm>
        </p:spPr>
        <p:txBody>
          <a:bodyPr/>
          <a:lstStyle/>
          <a:p>
            <a:r>
              <a:rPr lang="en-US" sz="6600" dirty="0"/>
              <a:t>Ephesians 5:21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47743" y="990600"/>
            <a:ext cx="10360501" cy="5334000"/>
          </a:xfrm>
        </p:spPr>
        <p:txBody>
          <a:bodyPr>
            <a:noAutofit/>
          </a:bodyPr>
          <a:lstStyle/>
          <a:p>
            <a:r>
              <a:rPr lang="en-US" sz="2900" dirty="0"/>
              <a:t>“submitting to one another in the fear of God.”</a:t>
            </a:r>
          </a:p>
          <a:p>
            <a:r>
              <a:rPr lang="en-US" sz="2900" dirty="0"/>
              <a:t>Galatians 5:13 “through love serve one another”</a:t>
            </a:r>
          </a:p>
          <a:p>
            <a:r>
              <a:rPr lang="en-US" sz="2900" dirty="0"/>
              <a:t>Basic to Christians’ attitudes toward others is their reverence for Christ</a:t>
            </a:r>
          </a:p>
          <a:p>
            <a:r>
              <a:rPr lang="en-US" sz="2900" dirty="0"/>
              <a:t>Ephesians 5:22 – 6:9</a:t>
            </a:r>
          </a:p>
          <a:p>
            <a:r>
              <a:rPr lang="en-US" sz="2900" dirty="0"/>
              <a:t>“wives submit to your own husbands, as to the Lord”</a:t>
            </a:r>
          </a:p>
          <a:p>
            <a:r>
              <a:rPr lang="en-US" sz="2900" dirty="0"/>
              <a:t>“as the church is subject to Christ, so let the wives be to their own husbands in everything”</a:t>
            </a:r>
          </a:p>
          <a:p>
            <a:r>
              <a:rPr lang="en-US" sz="2900" dirty="0"/>
              <a:t>There is a mutual submission that Christians owe to one another – 1 Corinthians 9:22</a:t>
            </a:r>
          </a:p>
        </p:txBody>
      </p:sp>
    </p:spTree>
    <p:extLst>
      <p:ext uri="{BB962C8B-B14F-4D97-AF65-F5344CB8AC3E}">
        <p14:creationId xmlns:p14="http://schemas.microsoft.com/office/powerpoint/2010/main" val="15745095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47743" y="-76200"/>
            <a:ext cx="10360501" cy="1219200"/>
          </a:xfrm>
        </p:spPr>
        <p:txBody>
          <a:bodyPr/>
          <a:lstStyle/>
          <a:p>
            <a:r>
              <a:rPr lang="en-US" sz="6600" dirty="0"/>
              <a:t>John 13:34,35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1143000"/>
            <a:ext cx="10360501" cy="5334000"/>
          </a:xfrm>
        </p:spPr>
        <p:txBody>
          <a:bodyPr>
            <a:noAutofit/>
          </a:bodyPr>
          <a:lstStyle/>
          <a:p>
            <a:r>
              <a:rPr lang="en-US" sz="2900" dirty="0"/>
              <a:t>"A new commandment I give to you, that you </a:t>
            </a:r>
            <a:r>
              <a:rPr lang="en-US" sz="2900" b="1" dirty="0"/>
              <a:t>love one another</a:t>
            </a:r>
            <a:r>
              <a:rPr lang="en-US" sz="2900" dirty="0"/>
              <a:t>; as I have loved you, that you also </a:t>
            </a:r>
            <a:r>
              <a:rPr lang="en-US" sz="2900" b="1" dirty="0"/>
              <a:t>love one another</a:t>
            </a:r>
            <a:r>
              <a:rPr lang="en-US" sz="2900" dirty="0"/>
              <a:t>. 35 "By this all will know that you are My disciples, if you have </a:t>
            </a:r>
            <a:r>
              <a:rPr lang="en-US" sz="2900" b="1" dirty="0"/>
              <a:t>love for one another</a:t>
            </a:r>
            <a:r>
              <a:rPr lang="en-US" sz="2900" dirty="0"/>
              <a:t>.“</a:t>
            </a:r>
          </a:p>
          <a:p>
            <a:r>
              <a:rPr lang="en-US" sz="2900" dirty="0"/>
              <a:t>John 15:12 “as I have loved you.”</a:t>
            </a:r>
          </a:p>
          <a:p>
            <a:r>
              <a:rPr lang="en-US" sz="2900" dirty="0"/>
              <a:t>1 John 3:23 “And this is His commandment: that we should believe on the name of His Son Jesus Christ and </a:t>
            </a:r>
            <a:r>
              <a:rPr lang="en-US" sz="2900" b="1" dirty="0"/>
              <a:t>love one another, as He gave us commandment.”</a:t>
            </a:r>
          </a:p>
          <a:p>
            <a:r>
              <a:rPr lang="en-US" sz="2900" dirty="0"/>
              <a:t>1 Peter 1:22  “Since you have purified your souls in obeying the truth through the Spirit in sincere love of the brethren, </a:t>
            </a:r>
            <a:r>
              <a:rPr lang="en-US" sz="2900" b="1" dirty="0"/>
              <a:t>love one another fervently with a pure heart</a:t>
            </a:r>
            <a:r>
              <a:rPr lang="en-US" sz="2900" dirty="0"/>
              <a:t>,”</a:t>
            </a:r>
          </a:p>
        </p:txBody>
      </p:sp>
    </p:spTree>
    <p:extLst>
      <p:ext uri="{BB962C8B-B14F-4D97-AF65-F5344CB8AC3E}">
        <p14:creationId xmlns:p14="http://schemas.microsoft.com/office/powerpoint/2010/main" val="115361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47743" y="-76200"/>
            <a:ext cx="10360501" cy="1219200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Duty to one another to: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75463" y="1295399"/>
            <a:ext cx="4495800" cy="5334000"/>
          </a:xfrm>
        </p:spPr>
        <p:txBody>
          <a:bodyPr>
            <a:noAutofit/>
          </a:bodyPr>
          <a:lstStyle/>
          <a:p>
            <a:r>
              <a:rPr lang="en-US" sz="4000" dirty="0"/>
              <a:t>RECEIVE one another</a:t>
            </a:r>
          </a:p>
          <a:p>
            <a:r>
              <a:rPr lang="en-US" sz="4000" dirty="0"/>
              <a:t>ESTEEM one another</a:t>
            </a:r>
          </a:p>
          <a:p>
            <a:r>
              <a:rPr lang="en-US" sz="4000" dirty="0"/>
              <a:t>CONSIDER one another</a:t>
            </a:r>
            <a:endParaRPr lang="en-US" sz="4000" b="1" dirty="0"/>
          </a:p>
          <a:p>
            <a:r>
              <a:rPr lang="en-US" sz="4000" dirty="0"/>
              <a:t>EDFY one another</a:t>
            </a:r>
            <a:endParaRPr lang="en-US" sz="2900" dirty="0"/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337698D3-01FF-4B01-ADE9-EEB430AC8286}"/>
              </a:ext>
            </a:extLst>
          </p:cNvPr>
          <p:cNvSpPr txBox="1">
            <a:spLocks/>
          </p:cNvSpPr>
          <p:nvPr/>
        </p:nvSpPr>
        <p:spPr>
          <a:xfrm>
            <a:off x="5553804" y="1295399"/>
            <a:ext cx="4495800" cy="518453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274320" indent="-274320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tx2"/>
              </a:buClr>
              <a:buSzPct val="9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Cambria" pitchFamily="18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EXHORT one another</a:t>
            </a:r>
          </a:p>
          <a:p>
            <a:r>
              <a:rPr lang="en-US" sz="4000" dirty="0"/>
              <a:t>ADMONISH one another</a:t>
            </a:r>
          </a:p>
          <a:p>
            <a:r>
              <a:rPr lang="en-US" sz="4000" dirty="0"/>
              <a:t>SUBMIT to one another</a:t>
            </a:r>
          </a:p>
          <a:p>
            <a:r>
              <a:rPr lang="en-US" sz="4000" dirty="0"/>
              <a:t>LOVE one another</a:t>
            </a:r>
          </a:p>
        </p:txBody>
      </p:sp>
    </p:spTree>
    <p:extLst>
      <p:ext uri="{BB962C8B-B14F-4D97-AF65-F5344CB8AC3E}">
        <p14:creationId xmlns:p14="http://schemas.microsoft.com/office/powerpoint/2010/main" val="38294171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4" grpId="0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336</TotalTime>
  <Words>824</Words>
  <Application>Microsoft Office PowerPoint</Application>
  <PresentationFormat>Custom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Cambria</vt:lpstr>
      <vt:lpstr>Red Radial 16x9</vt:lpstr>
      <vt:lpstr>PowerPoint Presentation</vt:lpstr>
      <vt:lpstr>“one another”</vt:lpstr>
      <vt:lpstr>Romans 15:7</vt:lpstr>
      <vt:lpstr>Romans 15:7</vt:lpstr>
      <vt:lpstr>PHILIPPIANS 2:3</vt:lpstr>
      <vt:lpstr>Hebrews 10:24</vt:lpstr>
      <vt:lpstr>ROMANS 14:19</vt:lpstr>
      <vt:lpstr>Hebrews 3:13</vt:lpstr>
      <vt:lpstr>Romans 15:14</vt:lpstr>
      <vt:lpstr>Ephesians 5:21</vt:lpstr>
      <vt:lpstr>John 13:34,35</vt:lpstr>
      <vt:lpstr>Duty to one another to: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12</cp:revision>
  <dcterms:created xsi:type="dcterms:W3CDTF">2022-01-07T20:08:23Z</dcterms:created>
  <dcterms:modified xsi:type="dcterms:W3CDTF">2024-09-17T21:24:05Z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